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71" r:id="rId2"/>
    <p:sldId id="272" r:id="rId3"/>
    <p:sldId id="273" r:id="rId4"/>
    <p:sldId id="274" r:id="rId5"/>
    <p:sldId id="275" r:id="rId6"/>
    <p:sldId id="276" r:id="rId7"/>
    <p:sldId id="277" r:id="rId8"/>
    <p:sldId id="278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4E8D"/>
    <a:srgbClr val="5A9232"/>
    <a:srgbClr val="E37E26"/>
    <a:srgbClr val="1B8F83"/>
    <a:srgbClr val="AB218E"/>
    <a:srgbClr val="900078"/>
    <a:srgbClr val="86126A"/>
    <a:srgbClr val="B808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674" autoAdjust="0"/>
    <p:restoredTop sz="99504" autoAdjust="0"/>
  </p:normalViewPr>
  <p:slideViewPr>
    <p:cSldViewPr snapToGrid="0" snapToObjects="1">
      <p:cViewPr varScale="1">
        <p:scale>
          <a:sx n="113" d="100"/>
          <a:sy n="113" d="100"/>
        </p:scale>
        <p:origin x="164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89F614-F0F9-4B2E-90A9-4500AF8991F1}" type="datetimeFigureOut">
              <a:rPr lang="en-GB" smtClean="0"/>
              <a:pPr/>
              <a:t>29/01/2015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F00D63-45C5-46AC-AB90-BCC10141F3B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00508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53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103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557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672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77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505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1969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043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876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050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092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DBEF-7CDF-D84E-9880-E2EB2999830B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63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lum/>
          </a:blip>
          <a:srcRect/>
          <a:stretch>
            <a:fillRect t="-42000" b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2979" y="421105"/>
            <a:ext cx="8446168" cy="61863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216000" tIns="108000" rIns="216000" bIns="108000" rtlCol="0" anchor="ctr" anchorCtr="1">
            <a:noAutofit/>
          </a:bodyPr>
          <a:lstStyle/>
          <a:p>
            <a:pPr algn="ctr">
              <a:spcAft>
                <a:spcPts val="1800"/>
              </a:spcAft>
            </a:pPr>
            <a:r>
              <a:rPr lang="en-GB" sz="2800" dirty="0" smtClean="0">
                <a:ea typeface="ＭＳ Ｐゴシック" pitchFamily="-108" charset="-128"/>
              </a:rPr>
              <a:t>Can you add further ‘sense’ adjectives to these nouns?</a:t>
            </a:r>
          </a:p>
          <a:p>
            <a:pPr marL="457200" indent="-457200">
              <a:spcAft>
                <a:spcPts val="600"/>
              </a:spcAft>
              <a:buFont typeface="Arial"/>
              <a:buChar char="•"/>
            </a:pPr>
            <a:r>
              <a:rPr lang="en-GB" sz="2800" i="1" dirty="0" smtClean="0">
                <a:ea typeface="ＭＳ Ｐゴシック" pitchFamily="-108" charset="-128"/>
              </a:rPr>
              <a:t>‘……………………. </a:t>
            </a:r>
            <a:r>
              <a:rPr lang="en-GB" sz="2800" dirty="0" smtClean="0">
                <a:ea typeface="ＭＳ Ｐゴシック" pitchFamily="-108" charset="-128"/>
              </a:rPr>
              <a:t>rock face’ (feel, texture)</a:t>
            </a:r>
          </a:p>
          <a:p>
            <a:pPr marL="457200" indent="-457200">
              <a:spcAft>
                <a:spcPts val="600"/>
              </a:spcAft>
              <a:buFont typeface="Arial"/>
              <a:buChar char="•"/>
            </a:pPr>
            <a:r>
              <a:rPr lang="en-GB" sz="2800" dirty="0" smtClean="0">
                <a:ea typeface="ＭＳ Ｐゴシック" pitchFamily="-108" charset="-128"/>
              </a:rPr>
              <a:t>‘……………………. rope’ (colour, appearance, size)</a:t>
            </a:r>
          </a:p>
          <a:p>
            <a:pPr marL="457200" indent="-457200">
              <a:spcAft>
                <a:spcPts val="600"/>
              </a:spcAft>
              <a:buFont typeface="Arial"/>
              <a:buChar char="•"/>
            </a:pPr>
            <a:r>
              <a:rPr lang="en-GB" sz="2800" dirty="0" smtClean="0">
                <a:ea typeface="ＭＳ Ｐゴシック" pitchFamily="-108" charset="-128"/>
              </a:rPr>
              <a:t>‘…………………….. sea air’ (taste, smell?)</a:t>
            </a:r>
          </a:p>
          <a:p>
            <a:pPr marL="457200" indent="-457200">
              <a:spcAft>
                <a:spcPts val="600"/>
              </a:spcAft>
              <a:buFont typeface="Arial"/>
              <a:buChar char="•"/>
            </a:pPr>
            <a:r>
              <a:rPr lang="en-GB" sz="2800" dirty="0" smtClean="0">
                <a:ea typeface="ＭＳ Ｐゴシック" pitchFamily="-108" charset="-128"/>
              </a:rPr>
              <a:t>‘…………………..... seagulls’ (sound?)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9824" y="420935"/>
            <a:ext cx="829318" cy="454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410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lum/>
          </a:blip>
          <a:srcRect/>
          <a:stretch>
            <a:fillRect t="-42000" b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2979" y="421105"/>
            <a:ext cx="8446168" cy="61863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216000" tIns="108000" rIns="216000" bIns="108000" rtlCol="0" anchor="ctr" anchorCtr="1">
            <a:noAutofit/>
          </a:bodyPr>
          <a:lstStyle/>
          <a:p>
            <a:pPr algn="ctr">
              <a:spcAft>
                <a:spcPts val="1800"/>
              </a:spcAft>
            </a:pPr>
            <a:r>
              <a:rPr lang="en-GB" sz="2800" dirty="0" smtClean="0">
                <a:ea typeface="ＭＳ Ｐゴシック" pitchFamily="-108" charset="-128"/>
              </a:rPr>
              <a:t>Generating ideas: description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9824" y="420935"/>
            <a:ext cx="829318" cy="454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410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lum/>
          </a:blip>
          <a:srcRect/>
          <a:stretch>
            <a:fillRect t="-42000" b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2979" y="421105"/>
            <a:ext cx="8446168" cy="61863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216000" tIns="360000" rIns="216000" bIns="108000" rtlCol="0" anchor="t" anchorCtr="0">
            <a:noAutofit/>
          </a:bodyPr>
          <a:lstStyle/>
          <a:p>
            <a:pPr algn="ctr">
              <a:spcAft>
                <a:spcPts val="1800"/>
              </a:spcAft>
            </a:pPr>
            <a:r>
              <a:rPr lang="en-GB" sz="3000" b="1" dirty="0" smtClean="0">
                <a:solidFill>
                  <a:srgbClr val="334E8D"/>
                </a:solidFill>
                <a:ea typeface="ＭＳ Ｐゴシック" pitchFamily="-108" charset="-128"/>
              </a:rPr>
              <a:t>Stage 1: observe the stimulus</a:t>
            </a:r>
          </a:p>
          <a:p>
            <a:r>
              <a:rPr lang="en-GB" sz="2800" dirty="0" smtClean="0">
                <a:ea typeface="ＭＳ Ｐゴシック" pitchFamily="-108" charset="-128"/>
              </a:rPr>
              <a:t>What do you see?</a:t>
            </a:r>
          </a:p>
          <a:p>
            <a:r>
              <a:rPr lang="en-GB" sz="2800" dirty="0" smtClean="0">
                <a:ea typeface="ＭＳ Ｐゴシック" pitchFamily="-108" charset="-128"/>
              </a:rPr>
              <a:t>What can the runner see (that might be ‘out of shot’?)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9824" y="420935"/>
            <a:ext cx="829318" cy="45442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1433" y="6200854"/>
            <a:ext cx="8011620" cy="338554"/>
          </a:xfrm>
          <a:prstGeom prst="rect">
            <a:avLst/>
          </a:prstGeom>
          <a:noFill/>
        </p:spPr>
        <p:txBody>
          <a:bodyPr wrap="square" rtlCol="0" anchor="b" anchorCtr="0">
            <a:noAutofit/>
          </a:bodyPr>
          <a:lstStyle/>
          <a:p>
            <a:r>
              <a:rPr lang="en-US" sz="800" dirty="0" smtClean="0">
                <a:solidFill>
                  <a:schemeClr val="bg1">
                    <a:lumMod val="50000"/>
                  </a:schemeClr>
                </a:solidFill>
                <a:cs typeface="Calibri (Body)"/>
              </a:rPr>
              <a:t>©</a:t>
            </a:r>
            <a:r>
              <a:rPr lang="en-US" sz="800" dirty="0" smtClean="0">
                <a:solidFill>
                  <a:schemeClr val="bg1">
                    <a:lumMod val="50000"/>
                  </a:schemeClr>
                </a:solidFill>
                <a:ea typeface="Calibri"/>
                <a:cs typeface="Calibri"/>
              </a:rPr>
              <a:t>Action Plus Sports Images / </a:t>
            </a:r>
            <a:r>
              <a:rPr lang="en-US" sz="800" dirty="0" err="1" smtClean="0">
                <a:solidFill>
                  <a:schemeClr val="bg1">
                    <a:lumMod val="50000"/>
                  </a:schemeClr>
                </a:solidFill>
                <a:ea typeface="Calibri"/>
                <a:cs typeface="Calibri"/>
              </a:rPr>
              <a:t>Alamy</a:t>
            </a:r>
            <a:endParaRPr lang="en-GB" sz="800" dirty="0">
              <a:solidFill>
                <a:schemeClr val="bg1">
                  <a:lumMod val="50000"/>
                </a:schemeClr>
              </a:solidFill>
              <a:cs typeface="Calibri (Body)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4427" y="2506678"/>
            <a:ext cx="2468880" cy="369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410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lum/>
          </a:blip>
          <a:srcRect/>
          <a:stretch>
            <a:fillRect t="-42000" b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2979" y="421105"/>
            <a:ext cx="8446168" cy="61863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216000" tIns="360000" rIns="216000" bIns="108000" rtlCol="0" anchor="t" anchorCtr="0"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GB" sz="3200" b="1" dirty="0" smtClean="0">
                <a:solidFill>
                  <a:srgbClr val="334E8D"/>
                </a:solidFill>
                <a:ea typeface="ＭＳ Ｐゴシック" pitchFamily="-108" charset="-128"/>
              </a:rPr>
              <a:t>Stage 2: choose your method</a:t>
            </a:r>
          </a:p>
          <a:p>
            <a:r>
              <a:rPr lang="en-GB" sz="2800" dirty="0" smtClean="0">
                <a:cs typeface="Arial" panose="020B0604020202020204" pitchFamily="34" charset="0"/>
              </a:rPr>
              <a:t>Spider diagram?</a:t>
            </a:r>
            <a:endParaRPr lang="en-GB" sz="2800" dirty="0" smtClean="0">
              <a:ea typeface="ＭＳ Ｐゴシック" pitchFamily="-108" charset="-12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9824" y="420935"/>
            <a:ext cx="829318" cy="45442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35440" y="1905370"/>
            <a:ext cx="1504618" cy="6028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108000" tIns="108000" rIns="108000" bIns="108000" rtlCol="0">
            <a:spAutoFit/>
          </a:bodyPr>
          <a:lstStyle/>
          <a:p>
            <a:pPr algn="ctr"/>
            <a:r>
              <a:rPr lang="en-GB" sz="2500" dirty="0" smtClean="0">
                <a:ea typeface="ＭＳ Ｐゴシック" pitchFamily="-108" charset="-128"/>
              </a:rPr>
              <a:t>drenched</a:t>
            </a:r>
            <a:endParaRPr lang="en-US" sz="2500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35440" y="3126498"/>
            <a:ext cx="1213402" cy="6028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108000" tIns="108000" rIns="108000" bIns="108000" rtlCol="0">
            <a:spAutoFit/>
          </a:bodyPr>
          <a:lstStyle/>
          <a:p>
            <a:pPr algn="ctr"/>
            <a:endParaRPr lang="en-US" sz="2500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50140" y="2174257"/>
            <a:ext cx="2153331" cy="6028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108000" tIns="108000" rIns="108000" bIns="108000" rtlCol="0">
            <a:spAutoFit/>
          </a:bodyPr>
          <a:lstStyle/>
          <a:p>
            <a:pPr algn="ctr"/>
            <a:endParaRPr lang="en-US" sz="2500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29584" y="5124642"/>
            <a:ext cx="1213402" cy="6028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108000" tIns="108000" rIns="108000" bIns="108000" rtlCol="0">
            <a:spAutoFit/>
          </a:bodyPr>
          <a:lstStyle/>
          <a:p>
            <a:pPr algn="ctr"/>
            <a:r>
              <a:rPr lang="en-GB" sz="2500" dirty="0" smtClean="0">
                <a:ea typeface="ＭＳ Ｐゴシック" pitchFamily="-108" charset="-128"/>
              </a:rPr>
              <a:t>icy rain </a:t>
            </a:r>
            <a:endParaRPr lang="en-US" sz="2500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09391" y="5727472"/>
            <a:ext cx="1213402" cy="6028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108000" tIns="108000" rIns="108000" bIns="108000" rtlCol="0">
            <a:spAutoFit/>
          </a:bodyPr>
          <a:lstStyle/>
          <a:p>
            <a:pPr algn="ctr"/>
            <a:endParaRPr lang="en-US" sz="2500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47212" y="4220397"/>
            <a:ext cx="2153331" cy="6028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108000" tIns="108000" rIns="108000" bIns="108000" rtlCol="0">
            <a:spAutoFit/>
          </a:bodyPr>
          <a:lstStyle/>
          <a:p>
            <a:pPr algn="ctr"/>
            <a:r>
              <a:rPr lang="en-GB" sz="2500" dirty="0" smtClean="0">
                <a:ea typeface="ＭＳ Ｐゴシック" pitchFamily="-108" charset="-128"/>
              </a:rPr>
              <a:t>spattered mud</a:t>
            </a:r>
            <a:endParaRPr lang="en-US" sz="2500" dirty="0">
              <a:ln>
                <a:solidFill>
                  <a:schemeClr val="tx1"/>
                </a:solidFill>
              </a:ln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 rot="10800000">
            <a:off x="2540059" y="2149543"/>
            <a:ext cx="884655" cy="1588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rot="10800000" flipV="1">
            <a:off x="2248843" y="2944631"/>
            <a:ext cx="1175870" cy="347855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10800000" flipV="1">
            <a:off x="2442987" y="5124642"/>
            <a:ext cx="981727" cy="323510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rot="5400000">
            <a:off x="4493514" y="5496804"/>
            <a:ext cx="453247" cy="8089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10800000">
            <a:off x="5859277" y="2065840"/>
            <a:ext cx="490863" cy="220010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rot="10800000">
            <a:off x="5867402" y="4000387"/>
            <a:ext cx="579811" cy="220010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61433" y="6200854"/>
            <a:ext cx="8011620" cy="338554"/>
          </a:xfrm>
          <a:prstGeom prst="rect">
            <a:avLst/>
          </a:prstGeom>
          <a:noFill/>
        </p:spPr>
        <p:txBody>
          <a:bodyPr wrap="square" rtlCol="0" anchor="b" anchorCtr="0">
            <a:noAutofit/>
          </a:bodyPr>
          <a:lstStyle/>
          <a:p>
            <a:r>
              <a:rPr lang="en-US" sz="800" dirty="0" smtClean="0">
                <a:solidFill>
                  <a:schemeClr val="bg1">
                    <a:lumMod val="50000"/>
                  </a:schemeClr>
                </a:solidFill>
                <a:cs typeface="Calibri (Body)"/>
              </a:rPr>
              <a:t>©</a:t>
            </a:r>
            <a:r>
              <a:rPr lang="en-US" sz="800" dirty="0" smtClean="0">
                <a:solidFill>
                  <a:schemeClr val="bg1">
                    <a:lumMod val="50000"/>
                  </a:schemeClr>
                </a:solidFill>
                <a:ea typeface="Calibri"/>
                <a:cs typeface="Calibri"/>
              </a:rPr>
              <a:t>Action Plus Sports Images / </a:t>
            </a:r>
            <a:r>
              <a:rPr lang="en-US" sz="800" dirty="0" err="1" smtClean="0">
                <a:solidFill>
                  <a:schemeClr val="bg1">
                    <a:lumMod val="50000"/>
                  </a:schemeClr>
                </a:solidFill>
                <a:ea typeface="Calibri"/>
                <a:cs typeface="Calibri"/>
              </a:rPr>
              <a:t>Alamy</a:t>
            </a:r>
            <a:endParaRPr lang="en-GB" sz="800" dirty="0">
              <a:solidFill>
                <a:schemeClr val="bg1">
                  <a:lumMod val="50000"/>
                </a:schemeClr>
              </a:solidFill>
              <a:cs typeface="Calibri (Body)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8362" y="1581912"/>
            <a:ext cx="2468880" cy="369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410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lum/>
          </a:blip>
          <a:srcRect/>
          <a:stretch>
            <a:fillRect t="-42000" b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2979" y="421105"/>
            <a:ext cx="8446168" cy="61863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216000" tIns="360000" rIns="216000" bIns="108000" rtlCol="0" anchor="t" anchorCtr="0">
            <a:noAutofit/>
          </a:bodyPr>
          <a:lstStyle/>
          <a:p>
            <a:pPr algn="ctr">
              <a:spcAft>
                <a:spcPts val="1800"/>
              </a:spcAft>
              <a:defRPr/>
            </a:pPr>
            <a:r>
              <a:rPr lang="en-GB" sz="3000" b="1" dirty="0" smtClean="0">
                <a:solidFill>
                  <a:srgbClr val="334E8D"/>
                </a:solidFill>
                <a:cs typeface="Arial" panose="020B0604020202020204" pitchFamily="34" charset="0"/>
              </a:rPr>
              <a:t>List?</a:t>
            </a:r>
          </a:p>
          <a:p>
            <a:pPr>
              <a:spcAft>
                <a:spcPts val="600"/>
              </a:spcAft>
            </a:pPr>
            <a:r>
              <a:rPr lang="en-GB" sz="2800" u="sng" dirty="0" smtClean="0">
                <a:ea typeface="ＭＳ Ｐゴシック" pitchFamily="-108" charset="-128"/>
              </a:rPr>
              <a:t>Jogger in rain</a:t>
            </a:r>
          </a:p>
          <a:p>
            <a:pPr marL="457200" indent="-457200">
              <a:spcAft>
                <a:spcPts val="600"/>
              </a:spcAft>
              <a:buFont typeface="Arial"/>
              <a:buChar char="•"/>
            </a:pPr>
            <a:r>
              <a:rPr lang="en-GB" sz="2800" dirty="0" smtClean="0">
                <a:ea typeface="ＭＳ Ｐゴシック" pitchFamily="-108" charset="-128"/>
              </a:rPr>
              <a:t>drenched top</a:t>
            </a:r>
          </a:p>
          <a:p>
            <a:pPr marL="457200" indent="-457200">
              <a:spcAft>
                <a:spcPts val="600"/>
              </a:spcAft>
              <a:buFont typeface="Arial"/>
              <a:buChar char="•"/>
            </a:pPr>
            <a:r>
              <a:rPr lang="en-GB" sz="2800" dirty="0" smtClean="0">
                <a:ea typeface="ＭＳ Ｐゴシック" pitchFamily="-108" charset="-128"/>
              </a:rPr>
              <a:t>spattered mud</a:t>
            </a:r>
          </a:p>
          <a:p>
            <a:pPr marL="457200" indent="-457200">
              <a:spcAft>
                <a:spcPts val="600"/>
              </a:spcAft>
              <a:buFont typeface="Arial"/>
              <a:buChar char="•"/>
            </a:pPr>
            <a:r>
              <a:rPr lang="en-GB" sz="2800" dirty="0" smtClean="0">
                <a:ea typeface="ＭＳ Ｐゴシック" pitchFamily="-108" charset="-128"/>
              </a:rPr>
              <a:t>icy rain</a:t>
            </a:r>
          </a:p>
          <a:p>
            <a:pPr marL="457200" indent="-457200">
              <a:spcAft>
                <a:spcPts val="600"/>
              </a:spcAft>
              <a:buFont typeface="Arial"/>
              <a:buChar char="•"/>
            </a:pPr>
            <a:r>
              <a:rPr lang="en-GB" sz="2800" dirty="0" smtClean="0">
                <a:ea typeface="ＭＳ Ｐゴシック" pitchFamily="-108" charset="-128"/>
              </a:rPr>
              <a:t>____________</a:t>
            </a:r>
          </a:p>
          <a:p>
            <a:pPr marL="457200" indent="-457200">
              <a:spcAft>
                <a:spcPts val="600"/>
              </a:spcAft>
              <a:buFont typeface="Arial"/>
              <a:buChar char="•"/>
            </a:pPr>
            <a:r>
              <a:rPr lang="en-GB" sz="2800" dirty="0" smtClean="0">
                <a:ea typeface="ＭＳ Ｐゴシック" pitchFamily="-108" charset="-128"/>
              </a:rPr>
              <a:t>____________</a:t>
            </a:r>
          </a:p>
          <a:p>
            <a:pPr marL="457200" indent="-457200">
              <a:spcAft>
                <a:spcPts val="600"/>
              </a:spcAft>
              <a:buFont typeface="Arial"/>
              <a:buChar char="•"/>
            </a:pPr>
            <a:r>
              <a:rPr lang="en-GB" sz="2800" dirty="0" smtClean="0">
                <a:ea typeface="ＭＳ Ｐゴシック" pitchFamily="-108" charset="-128"/>
              </a:rPr>
              <a:t>____________</a:t>
            </a:r>
          </a:p>
          <a:p>
            <a:endParaRPr lang="en-GB" sz="2800" dirty="0" smtClean="0">
              <a:ea typeface="ＭＳ Ｐゴシック" pitchFamily="-108" charset="-12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9824" y="420935"/>
            <a:ext cx="829318" cy="454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410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lum/>
          </a:blip>
          <a:srcRect/>
          <a:stretch>
            <a:fillRect t="-42000" b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2979" y="421105"/>
            <a:ext cx="8446168" cy="61863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216000" tIns="360000" rIns="216000" bIns="108000" rtlCol="0" anchor="t" anchorCtr="0">
            <a:noAutofit/>
          </a:bodyPr>
          <a:lstStyle/>
          <a:p>
            <a:pPr algn="ctr">
              <a:defRPr/>
            </a:pPr>
            <a:r>
              <a:rPr lang="en-GB" sz="3000" b="1" dirty="0" smtClean="0">
                <a:solidFill>
                  <a:srgbClr val="334E8D"/>
                </a:solidFill>
                <a:cs typeface="Arial" panose="020B0604020202020204" pitchFamily="34" charset="0"/>
              </a:rPr>
              <a:t>Word collage?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9824" y="420935"/>
            <a:ext cx="829318" cy="454421"/>
          </a:xfrm>
          <a:prstGeom prst="rect">
            <a:avLst/>
          </a:prstGeom>
        </p:spPr>
      </p:pic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038225" y="1860619"/>
            <a:ext cx="7067550" cy="39163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-108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pitchFamily="-108" charset="-128"/>
                <a:cs typeface="ＭＳ Ｐゴシック" pitchFamily="-108" charset="-128"/>
              </a:rPr>
              <a:t>						mum watching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-108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108" charset="-128"/>
              <a:cs typeface="ＭＳ Ｐゴシック" pitchFamily="-108" charset="-128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-108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pitchFamily="-108" charset="-128"/>
                <a:cs typeface="ＭＳ Ｐゴシック" pitchFamily="-108" charset="-128"/>
              </a:rPr>
              <a:t>drenched top  			spattered mud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-108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108" charset="-128"/>
              <a:cs typeface="ＭＳ Ｐゴシック" pitchFamily="-108" charset="-128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-108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pitchFamily="-108" charset="-128"/>
                <a:cs typeface="ＭＳ Ｐゴシック" pitchFamily="-108" charset="-128"/>
              </a:rPr>
              <a:t>                            icy rain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-108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pitchFamily="-108" charset="-128"/>
                <a:cs typeface="ＭＳ Ｐゴシック" pitchFamily="-108" charset="-128"/>
              </a:rPr>
              <a:t>       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-108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pitchFamily="-108" charset="-128"/>
                <a:cs typeface="ＭＳ Ｐゴシック" pitchFamily="-108" charset="-128"/>
              </a:rPr>
              <a:t>hating running                                    barking dog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108" charset="-128"/>
              <a:cs typeface="ＭＳ Ｐゴシック" pitchFamily="-10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76410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lum/>
          </a:blip>
          <a:srcRect/>
          <a:stretch>
            <a:fillRect t="-42000" b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2979" y="421105"/>
            <a:ext cx="8446168" cy="61863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216000" tIns="360000" rIns="216000" bIns="108000" rtlCol="0" anchor="t" anchorCtr="0">
            <a:noAutofit/>
          </a:bodyPr>
          <a:lstStyle/>
          <a:p>
            <a:pPr algn="ctr">
              <a:spcAft>
                <a:spcPts val="1800"/>
              </a:spcAft>
              <a:defRPr/>
            </a:pPr>
            <a:r>
              <a:rPr lang="en-GB" sz="3000" b="1" dirty="0" smtClean="0">
                <a:solidFill>
                  <a:srgbClr val="334E8D"/>
                </a:solidFill>
                <a:ea typeface="ＭＳ Ｐゴシック" pitchFamily="-108" charset="-128"/>
              </a:rPr>
              <a:t>Stage 3: cull </a:t>
            </a:r>
            <a:r>
              <a:rPr lang="en-GB" sz="3000" dirty="0" smtClean="0">
                <a:solidFill>
                  <a:srgbClr val="334E8D"/>
                </a:solidFill>
                <a:ea typeface="ＭＳ Ｐゴシック" pitchFamily="-108" charset="-128"/>
              </a:rPr>
              <a:t>and/or</a:t>
            </a:r>
            <a:r>
              <a:rPr lang="en-GB" sz="3000" b="1" dirty="0" smtClean="0">
                <a:solidFill>
                  <a:srgbClr val="334E8D"/>
                </a:solidFill>
                <a:ea typeface="ＭＳ Ｐゴシック" pitchFamily="-108" charset="-128"/>
              </a:rPr>
              <a:t> connect</a:t>
            </a:r>
          </a:p>
          <a:p>
            <a:pPr>
              <a:defRPr/>
            </a:pPr>
            <a:r>
              <a:rPr lang="en-GB" sz="2800" dirty="0" smtClean="0">
                <a:cs typeface="Arial" panose="020B0604020202020204" pitchFamily="34" charset="0"/>
              </a:rPr>
              <a:t>Word collage</a:t>
            </a:r>
          </a:p>
          <a:p>
            <a:pPr algn="ctr">
              <a:defRPr/>
            </a:pPr>
            <a:endParaRPr lang="en-GB" sz="3000" b="1" dirty="0" smtClean="0">
              <a:solidFill>
                <a:srgbClr val="334E8D"/>
              </a:solidFill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9824" y="420935"/>
            <a:ext cx="829318" cy="454421"/>
          </a:xfrm>
          <a:prstGeom prst="rect">
            <a:avLst/>
          </a:prstGeom>
        </p:spPr>
      </p:pic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062288" y="2095229"/>
            <a:ext cx="7067550" cy="39163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-108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pitchFamily="-108" charset="-128"/>
                <a:cs typeface="ＭＳ Ｐゴシック" pitchFamily="-108" charset="-128"/>
              </a:rPr>
              <a:t>						mum watching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-108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108" charset="-128"/>
              <a:cs typeface="ＭＳ Ｐゴシック" pitchFamily="-108" charset="-128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-108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pitchFamily="-108" charset="-128"/>
                <a:cs typeface="ＭＳ Ｐゴシック" pitchFamily="-108" charset="-128"/>
              </a:rPr>
              <a:t>drenched top  			spattered mud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-108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108" charset="-128"/>
              <a:cs typeface="ＭＳ Ｐゴシック" pitchFamily="-108" charset="-128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-108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pitchFamily="-108" charset="-128"/>
                <a:cs typeface="ＭＳ Ｐゴシック" pitchFamily="-108" charset="-128"/>
              </a:rPr>
              <a:t>                            icy rain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-108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pitchFamily="-108" charset="-128"/>
                <a:cs typeface="ＭＳ Ｐゴシック" pitchFamily="-108" charset="-128"/>
              </a:rPr>
              <a:t>       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-108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pitchFamily="-108" charset="-128"/>
                <a:cs typeface="ＭＳ Ｐゴシック" pitchFamily="-108" charset="-128"/>
              </a:rPr>
              <a:t>hating running                                    barking dog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108" charset="-128"/>
              <a:cs typeface="ＭＳ Ｐゴシック" pitchFamily="-108" charset="-128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3098221" y="3446201"/>
            <a:ext cx="2588593" cy="1588"/>
          </a:xfrm>
          <a:prstGeom prst="straightConnector1">
            <a:avLst/>
          </a:prstGeom>
          <a:ln w="12700" cap="flat" cmpd="sng" algn="ctr">
            <a:solidFill>
              <a:srgbClr val="334E8D"/>
            </a:solidFill>
            <a:prstDash val="solid"/>
            <a:round/>
            <a:headEnd type="arrow" w="med" len="med"/>
            <a:tailEnd type="arrow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2410627" y="4554483"/>
            <a:ext cx="938364" cy="703801"/>
          </a:xfrm>
          <a:prstGeom prst="straightConnector1">
            <a:avLst/>
          </a:prstGeom>
          <a:ln w="12700" cap="flat" cmpd="sng" algn="ctr">
            <a:solidFill>
              <a:srgbClr val="334E8D"/>
            </a:solidFill>
            <a:prstDash val="solid"/>
            <a:round/>
            <a:headEnd type="arrow" w="med" len="med"/>
            <a:tailEnd type="arrow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5589741" y="2313650"/>
            <a:ext cx="2400083" cy="161793"/>
          </a:xfrm>
          <a:prstGeom prst="line">
            <a:avLst/>
          </a:prstGeom>
          <a:ln w="12700" cap="flat" cmpd="sng" algn="ctr">
            <a:solidFill>
              <a:srgbClr val="334E8D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6410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lum/>
          </a:blip>
          <a:srcRect/>
          <a:stretch>
            <a:fillRect t="-42000" b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2979" y="421105"/>
            <a:ext cx="8446168" cy="61863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216000" tIns="360000" rIns="216000" bIns="108000" rtlCol="0" anchor="t" anchorCtr="0">
            <a:noAutofit/>
          </a:bodyPr>
          <a:lstStyle/>
          <a:p>
            <a:pPr algn="ctr">
              <a:spcAft>
                <a:spcPts val="1800"/>
              </a:spcAft>
              <a:defRPr/>
            </a:pPr>
            <a:r>
              <a:rPr lang="en-GB" sz="3200" b="1" dirty="0" smtClean="0">
                <a:solidFill>
                  <a:srgbClr val="334E8D"/>
                </a:solidFill>
                <a:ea typeface="ＭＳ Ｐゴシック" pitchFamily="-108" charset="-128"/>
              </a:rPr>
              <a:t>Stage 4: develop ideas and sequence </a:t>
            </a:r>
            <a:endParaRPr lang="en-GB" sz="2800" b="1" dirty="0" smtClean="0">
              <a:solidFill>
                <a:srgbClr val="334E8D"/>
              </a:solidFill>
              <a:ea typeface="ＭＳ Ｐゴシック" pitchFamily="-108" charset="-128"/>
            </a:endParaRPr>
          </a:p>
          <a:p>
            <a:pPr marL="457200" indent="-457200">
              <a:lnSpc>
                <a:spcPct val="90000"/>
              </a:lnSpc>
              <a:spcAft>
                <a:spcPts val="600"/>
              </a:spcAft>
              <a:buFont typeface="Arial" pitchFamily="-108" charset="0"/>
              <a:buAutoNum type="arabicPeriod"/>
            </a:pPr>
            <a:r>
              <a:rPr lang="en-GB" sz="2800" dirty="0" smtClean="0">
                <a:ea typeface="ＭＳ Ｐゴシック" pitchFamily="-108" charset="-128"/>
              </a:rPr>
              <a:t>I hear </a:t>
            </a:r>
            <a:r>
              <a:rPr lang="en-GB" sz="2800" b="1" dirty="0" smtClean="0">
                <a:ea typeface="ＭＳ Ｐゴシック" pitchFamily="-108" charset="-128"/>
              </a:rPr>
              <a:t>high-pitched howl </a:t>
            </a:r>
            <a:r>
              <a:rPr lang="en-GB" sz="2800" dirty="0" smtClean="0">
                <a:ea typeface="ＭＳ Ｐゴシック" pitchFamily="-108" charset="-128"/>
              </a:rPr>
              <a:t>of barking dog.</a:t>
            </a:r>
          </a:p>
          <a:p>
            <a:pPr marL="457200" indent="-457200">
              <a:lnSpc>
                <a:spcPct val="90000"/>
              </a:lnSpc>
              <a:spcAft>
                <a:spcPts val="600"/>
              </a:spcAft>
              <a:buFont typeface="Arial" pitchFamily="-108" charset="0"/>
              <a:buAutoNum type="arabicPeriod"/>
            </a:pPr>
            <a:r>
              <a:rPr lang="en-GB" sz="2800" dirty="0" smtClean="0">
                <a:ea typeface="ＭＳ Ｐゴシック" pitchFamily="-108" charset="-128"/>
              </a:rPr>
              <a:t>Icy, </a:t>
            </a:r>
            <a:r>
              <a:rPr lang="en-GB" sz="2800" b="1" dirty="0" smtClean="0">
                <a:ea typeface="ＭＳ Ｐゴシック" pitchFamily="-108" charset="-128"/>
              </a:rPr>
              <a:t>dagger-like</a:t>
            </a:r>
            <a:r>
              <a:rPr lang="en-GB" sz="2800" dirty="0" smtClean="0">
                <a:ea typeface="ＭＳ Ｐゴシック" pitchFamily="-108" charset="-128"/>
              </a:rPr>
              <a:t> rain falls </a:t>
            </a:r>
            <a:r>
              <a:rPr lang="en-GB" sz="2800" b="1" dirty="0" smtClean="0">
                <a:ea typeface="ＭＳ Ｐゴシック" pitchFamily="-108" charset="-128"/>
              </a:rPr>
              <a:t>more heavily</a:t>
            </a:r>
            <a:r>
              <a:rPr lang="en-GB" sz="2800" dirty="0" smtClean="0">
                <a:ea typeface="ＭＳ Ｐゴシック" pitchFamily="-108" charset="-128"/>
              </a:rPr>
              <a:t>.</a:t>
            </a:r>
          </a:p>
          <a:p>
            <a:pPr marL="457200" indent="-457200">
              <a:lnSpc>
                <a:spcPct val="90000"/>
              </a:lnSpc>
              <a:spcAft>
                <a:spcPts val="600"/>
              </a:spcAft>
              <a:buFont typeface="Arial" pitchFamily="-108" charset="0"/>
              <a:buAutoNum type="arabicPeriod"/>
            </a:pPr>
            <a:r>
              <a:rPr lang="en-GB" sz="2800" b="1" dirty="0" smtClean="0">
                <a:ea typeface="ＭＳ Ｐゴシック" pitchFamily="-108" charset="-128"/>
              </a:rPr>
              <a:t>Black spots of mud thrown up from deep puddle</a:t>
            </a:r>
            <a:r>
              <a:rPr lang="en-GB" sz="2800" dirty="0" smtClean="0">
                <a:ea typeface="ＭＳ Ｐゴシック" pitchFamily="-108" charset="-128"/>
              </a:rPr>
              <a:t>.</a:t>
            </a:r>
            <a:endParaRPr lang="en-GB" sz="2800" b="1" dirty="0" smtClean="0">
              <a:ea typeface="ＭＳ Ｐゴシック" pitchFamily="-108" charset="-128"/>
            </a:endParaRPr>
          </a:p>
          <a:p>
            <a:pPr marL="457200" indent="-457200">
              <a:lnSpc>
                <a:spcPct val="90000"/>
              </a:lnSpc>
              <a:spcAft>
                <a:spcPts val="600"/>
              </a:spcAft>
              <a:buFont typeface="Arial" pitchFamily="-108" charset="0"/>
              <a:buAutoNum type="arabicPeriod"/>
            </a:pPr>
            <a:r>
              <a:rPr lang="en-GB" sz="2800" dirty="0" smtClean="0">
                <a:ea typeface="ＭＳ Ｐゴシック" pitchFamily="-108" charset="-128"/>
              </a:rPr>
              <a:t>Feelings of hating running</a:t>
            </a:r>
          </a:p>
          <a:p>
            <a:pPr marL="457200" indent="-457200">
              <a:lnSpc>
                <a:spcPct val="90000"/>
              </a:lnSpc>
              <a:spcAft>
                <a:spcPts val="600"/>
              </a:spcAft>
              <a:buFont typeface="Arial" pitchFamily="-108" charset="0"/>
              <a:buAutoNum type="arabicPeriod"/>
            </a:pPr>
            <a:r>
              <a:rPr lang="en-GB" sz="2800" dirty="0" smtClean="0">
                <a:ea typeface="ＭＳ Ｐゴシック" pitchFamily="-108" charset="-128"/>
              </a:rPr>
              <a:t>Fear of coming last</a:t>
            </a:r>
          </a:p>
          <a:p>
            <a:pPr marL="457200" indent="-457200">
              <a:lnSpc>
                <a:spcPct val="90000"/>
              </a:lnSpc>
              <a:spcAft>
                <a:spcPts val="600"/>
              </a:spcAft>
              <a:buFont typeface="Arial" pitchFamily="-108" charset="0"/>
              <a:buAutoNum type="arabicPeriod"/>
            </a:pPr>
            <a:r>
              <a:rPr lang="en-GB" sz="2800" dirty="0" smtClean="0">
                <a:ea typeface="ＭＳ Ｐゴシック" pitchFamily="-108" charset="-128"/>
              </a:rPr>
              <a:t>Barking dog – a </a:t>
            </a:r>
            <a:r>
              <a:rPr lang="en-GB" sz="2800" b="1" dirty="0" smtClean="0">
                <a:ea typeface="ＭＳ Ｐゴシック" pitchFamily="-108" charset="-128"/>
              </a:rPr>
              <a:t>thin terrier </a:t>
            </a:r>
            <a:r>
              <a:rPr lang="en-GB" sz="2800" dirty="0" smtClean="0">
                <a:ea typeface="ＭＳ Ｐゴシック" pitchFamily="-108" charset="-128"/>
              </a:rPr>
              <a:t>– again </a:t>
            </a:r>
            <a:br>
              <a:rPr lang="en-GB" sz="2800" dirty="0" smtClean="0">
                <a:ea typeface="ＭＳ Ｐゴシック" pitchFamily="-108" charset="-128"/>
              </a:rPr>
            </a:br>
            <a:r>
              <a:rPr lang="en-GB" sz="2800" dirty="0" smtClean="0">
                <a:ea typeface="ＭＳ Ｐゴシック" pitchFamily="-108" charset="-128"/>
              </a:rPr>
              <a:t>(now behind me).</a:t>
            </a:r>
          </a:p>
          <a:p>
            <a:pPr algn="ctr">
              <a:defRPr/>
            </a:pPr>
            <a:endParaRPr lang="en-GB" sz="3000" b="1" dirty="0" smtClean="0">
              <a:solidFill>
                <a:srgbClr val="334E8D"/>
              </a:solidFill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9824" y="420935"/>
            <a:ext cx="829318" cy="454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410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671</TotalTime>
  <Words>177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ＭＳ Ｐゴシック</vt:lpstr>
      <vt:lpstr>Arial</vt:lpstr>
      <vt:lpstr>Calibri</vt:lpstr>
      <vt:lpstr>Calibri (Body)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Sarah darragh</dc:creator>
  <cp:lastModifiedBy>Baxter, Hamish</cp:lastModifiedBy>
  <cp:revision>171</cp:revision>
  <dcterms:created xsi:type="dcterms:W3CDTF">2015-01-16T13:22:06Z</dcterms:created>
  <dcterms:modified xsi:type="dcterms:W3CDTF">2015-01-29T12:56:28Z</dcterms:modified>
</cp:coreProperties>
</file>